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</p:sldMasterIdLst>
  <p:notesMasterIdLst>
    <p:notesMasterId r:id="rId29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6" r:id="rId22"/>
    <p:sldId id="277" r:id="rId23"/>
    <p:sldId id="276" r:id="rId24"/>
    <p:sldId id="268" r:id="rId25"/>
    <p:sldId id="269" r:id="rId26"/>
    <p:sldId id="270" r:id="rId27"/>
    <p:sldId id="271" r:id="rId28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54" y="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move the slide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9EB3221-4FF0-4184-A173-FC16A19D6360}" type="slidenum"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D5033E6-F36F-4BF8-A76E-8394671BFAC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6AE2849-6910-458F-9DD8-BFB40572965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10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E0574-B811-9FDA-FC7F-9B3E7C4F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>
            <a:extLst>
              <a:ext uri="{FF2B5EF4-FFF2-40B4-BE49-F238E27FC236}">
                <a16:creationId xmlns:a16="http://schemas.microsoft.com/office/drawing/2014/main" id="{5EEC5860-2E7E-8644-04D4-E69AED427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9B351B30-FDD9-1B25-7921-27777615777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>
            <a:extLst>
              <a:ext uri="{FF2B5EF4-FFF2-40B4-BE49-F238E27FC236}">
                <a16:creationId xmlns:a16="http://schemas.microsoft.com/office/drawing/2014/main" id="{3166865E-77C8-1D08-0949-A43D0CE8DB3F}"/>
              </a:ext>
            </a:extLst>
          </p:cNvPr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31C4FEA-C5DE-4FE4-B025-9EEE5375A3EF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12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515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74676AF-F99B-4094-8EED-D84FA50F0D1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13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9B66E51-70DD-4387-9138-680CF66ED32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AC0B287-3A88-4BE8-A00F-F1D8D690A3E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D9B2852-97FD-4F47-9407-869ED876BFB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3E339DA-BEF1-4A56-80FF-59C0815491CE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94F722D-F794-4211-B58F-A596A08B099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51DD657-BEC3-4D6E-8817-57E01BDDF625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7EF6A7A-4810-4C80-8D15-8112EC0FE71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E33A9EA-D755-4861-9CB8-31A1B98F40B4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9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4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voice@exampl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x-on.r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0"/>
          <p:cNvSpPr/>
          <p:nvPr/>
        </p:nvSpPr>
        <p:spPr>
          <a:xfrm>
            <a:off x="225360" y="3016440"/>
            <a:ext cx="13962240" cy="140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5499"/>
              </a:lnSpc>
              <a:tabLst>
                <a:tab pos="0" algn="l"/>
              </a:tabLst>
            </a:pPr>
            <a:r>
              <a:rPr lang="en-US" sz="8000" b="0" strike="noStrike" spc="-1" dirty="0" err="1">
                <a:solidFill>
                  <a:schemeClr val="lt1"/>
                </a:solidFill>
                <a:latin typeface="Times New Roman"/>
                <a:ea typeface="Syne Bold"/>
              </a:rPr>
              <a:t>Phoenixlang</a:t>
            </a:r>
            <a:r>
              <a:rPr lang="en-US" sz="8000" b="0" strike="noStrike" spc="-1" dirty="0">
                <a:solidFill>
                  <a:schemeClr val="lt1"/>
                </a:solidFill>
                <a:latin typeface="Times New Roman"/>
                <a:ea typeface="Syne Bold"/>
              </a:rPr>
              <a:t> </a:t>
            </a:r>
            <a:r>
              <a:rPr lang="en-US" sz="8000" b="0" strike="noStrike" spc="-1" dirty="0" err="1">
                <a:solidFill>
                  <a:schemeClr val="lt1"/>
                </a:solidFill>
                <a:latin typeface="Times New Roman"/>
                <a:ea typeface="Syne Bold"/>
              </a:rPr>
              <a:t>онлайн</a:t>
            </a:r>
            <a:r>
              <a:rPr lang="en-US" sz="8000" b="0" strike="noStrike" spc="-1" dirty="0">
                <a:solidFill>
                  <a:schemeClr val="lt1"/>
                </a:solidFill>
                <a:latin typeface="Times New Roman"/>
                <a:ea typeface="Syne Bold"/>
              </a:rPr>
              <a:t> </a:t>
            </a:r>
            <a:r>
              <a:rPr lang="en-US" sz="8000" b="0" strike="noStrike" spc="-1" dirty="0" err="1">
                <a:solidFill>
                  <a:schemeClr val="lt1"/>
                </a:solidFill>
                <a:latin typeface="Times New Roman"/>
                <a:ea typeface="Syne Bold"/>
              </a:rPr>
              <a:t>кинотеатр</a:t>
            </a:r>
            <a:endParaRPr lang="ru-RU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2894040" y="4114800"/>
            <a:ext cx="8917560" cy="379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Онлайн-кинотеатр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с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возможностью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переозвучки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фильмов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Контакты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: </a:t>
            </a:r>
            <a:r>
              <a:rPr lang="en-US" sz="1850" b="0" u="sng" strike="noStrike" spc="-1" dirty="0">
                <a:solidFill>
                  <a:srgbClr val="8061FF"/>
                </a:solidFill>
                <a:uFillTx/>
                <a:latin typeface="arial"/>
                <a:ea typeface="arial"/>
                <a:hlinkClick r:id="rId3"/>
              </a:rPr>
              <a:t>mari.vas.04@mail.ru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 </a:t>
            </a:r>
            <a:r>
              <a:rPr lang="en-US" sz="1850" b="0" strike="noStrike" spc="-1" dirty="0" err="1">
                <a:solidFill>
                  <a:srgbClr val="D9E1FF"/>
                </a:solidFill>
                <a:latin typeface="arial"/>
                <a:ea typeface="arial"/>
              </a:rPr>
              <a:t>Инвестор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: </a:t>
            </a:r>
            <a:r>
              <a:rPr lang="en-US" sz="1850" b="0" u="sng" strike="noStrike" spc="-1" dirty="0">
                <a:solidFill>
                  <a:srgbClr val="8061FF"/>
                </a:solidFill>
                <a:uFillTx/>
                <a:latin typeface="arial"/>
                <a:ea typeface="arial"/>
                <a:hlinkClick r:id="rId4"/>
              </a:rPr>
              <a:t>x-on.ru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.</a:t>
            </a:r>
            <a:endParaRPr lang="ru-RU" sz="185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185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Васильченко Мария  Михайловна (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UX-UI</a:t>
            </a:r>
            <a:r>
              <a:rPr lang="ru-RU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)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 </a:t>
            </a:r>
            <a:r>
              <a:rPr lang="ru-RU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и 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arial"/>
              </a:rPr>
              <a:t>low-code frontend</a:t>
            </a:r>
            <a:r>
              <a:rPr lang="en-US" sz="1850" b="0" strike="noStrike" spc="-1" dirty="0">
                <a:solidFill>
                  <a:srgbClr val="D9E1FF"/>
                </a:solidFill>
                <a:latin typeface="arial"/>
                <a:ea typeface="Calibri"/>
              </a:rPr>
              <a:t>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 err="1">
                <a:solidFill>
                  <a:srgbClr val="8061FF"/>
                </a:solidFill>
                <a:latin typeface="Calibri"/>
                <a:ea typeface="Calibri"/>
              </a:rPr>
              <a:t>MaryPrety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Енин Дмитрий Сергеевич </a:t>
            </a:r>
            <a:r>
              <a:rPr lang="en-US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Project-</a:t>
            </a: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менеджер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desperado122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Зыбин Евгений  Владимирович </a:t>
            </a:r>
            <a:r>
              <a:rPr lang="en-GB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DevOps</a:t>
            </a: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 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 err="1">
                <a:solidFill>
                  <a:srgbClr val="8061FF"/>
                </a:solidFill>
                <a:latin typeface="Calibri"/>
                <a:ea typeface="Calibri"/>
              </a:rPr>
              <a:t>EvgenDssar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Шипунов Денис Алексеевич  </a:t>
            </a:r>
            <a:r>
              <a:rPr lang="en-GB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Backend-</a:t>
            </a:r>
            <a:r>
              <a:rPr lang="ru-RU" sz="2000" b="0" strike="noStrike" spc="-1" dirty="0">
                <a:solidFill>
                  <a:schemeClr val="lt1"/>
                </a:solidFill>
                <a:latin typeface="Calibri"/>
                <a:ea typeface="Calibri"/>
              </a:rPr>
              <a:t>разработчик </a:t>
            </a:r>
            <a:r>
              <a:rPr lang="ru-RU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@</a:t>
            </a:r>
            <a:r>
              <a:rPr lang="en-GB" sz="2000" b="0" strike="noStrike" spc="-1" dirty="0">
                <a:solidFill>
                  <a:srgbClr val="8061FF"/>
                </a:solidFill>
                <a:latin typeface="Calibri"/>
                <a:ea typeface="Calibri"/>
              </a:rPr>
              <a:t>Linia12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99"/>
              </a:lnSpc>
              <a:tabLst>
                <a:tab pos="0" algn="l"/>
              </a:tabLst>
            </a:pPr>
            <a:endParaRPr lang="ru-RU" sz="18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575440"/>
          </a:xfrm>
          <a:prstGeom prst="rect">
            <a:avLst/>
          </a:prstGeom>
          <a:ln w="0">
            <a:noFill/>
          </a:ln>
        </p:spPr>
      </p:pic>
      <p:sp>
        <p:nvSpPr>
          <p:cNvPr id="150" name="Text 0"/>
          <p:cNvSpPr/>
          <p:nvPr/>
        </p:nvSpPr>
        <p:spPr>
          <a:xfrm>
            <a:off x="721080" y="3142440"/>
            <a:ext cx="4848120" cy="60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4751"/>
              </a:lnSpc>
              <a:tabLst>
                <a:tab pos="0" algn="l"/>
              </a:tabLst>
            </a:pPr>
            <a:r>
              <a:rPr lang="en-US" sz="3800" b="1" strike="noStrike" spc="-1">
                <a:solidFill>
                  <a:srgbClr val="FFFFFF"/>
                </a:solidFill>
                <a:latin typeface="Syne Bold"/>
                <a:ea typeface="Syne Bold"/>
              </a:rPr>
              <a:t>Тарифы</a:t>
            </a:r>
            <a:endParaRPr lang="ru-RU" sz="3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Shape 1"/>
          <p:cNvSpPr/>
          <p:nvPr/>
        </p:nvSpPr>
        <p:spPr>
          <a:xfrm>
            <a:off x="7303680" y="4057560"/>
            <a:ext cx="22680" cy="360540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Shape 2"/>
          <p:cNvSpPr/>
          <p:nvPr/>
        </p:nvSpPr>
        <p:spPr>
          <a:xfrm>
            <a:off x="6384960" y="450972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Shape 3"/>
          <p:cNvSpPr/>
          <p:nvPr/>
        </p:nvSpPr>
        <p:spPr>
          <a:xfrm>
            <a:off x="7083360" y="428940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 4"/>
          <p:cNvSpPr/>
          <p:nvPr/>
        </p:nvSpPr>
        <p:spPr>
          <a:xfrm>
            <a:off x="7258320" y="4375440"/>
            <a:ext cx="113040" cy="29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strike="noStrike" spc="-1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lang="ru-RU" sz="2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5"/>
          <p:cNvSpPr/>
          <p:nvPr/>
        </p:nvSpPr>
        <p:spPr>
          <a:xfrm>
            <a:off x="3757680" y="4263480"/>
            <a:ext cx="2423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 defTabSz="914400">
              <a:lnSpc>
                <a:spcPts val="2350"/>
              </a:lnSpc>
              <a:tabLst>
                <a:tab pos="0" algn="l"/>
              </a:tabLst>
            </a:pPr>
            <a:r>
              <a:rPr lang="en-US" sz="1900" b="1" strike="noStrike" spc="-1">
                <a:solidFill>
                  <a:srgbClr val="D9E1FF"/>
                </a:solidFill>
                <a:latin typeface="Syne Bold"/>
                <a:ea typeface="Syne Bold"/>
              </a:rPr>
              <a:t>Бесплатный</a:t>
            </a:r>
            <a:endParaRPr lang="ru-RU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6"/>
          <p:cNvSpPr/>
          <p:nvPr/>
        </p:nvSpPr>
        <p:spPr>
          <a:xfrm>
            <a:off x="721080" y="469008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D9E1FF"/>
                </a:solidFill>
                <a:latin typeface="arial"/>
                <a:ea typeface="arial"/>
              </a:rPr>
              <a:t>Свой голос или 3 стандартных, перевод на 3 языка, 25 попыток.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Shape 7"/>
          <p:cNvSpPr/>
          <p:nvPr/>
        </p:nvSpPr>
        <p:spPr>
          <a:xfrm>
            <a:off x="7524000" y="553968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Shape 8"/>
          <p:cNvSpPr/>
          <p:nvPr/>
        </p:nvSpPr>
        <p:spPr>
          <a:xfrm>
            <a:off x="7083360" y="531936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 9"/>
          <p:cNvSpPr/>
          <p:nvPr/>
        </p:nvSpPr>
        <p:spPr>
          <a:xfrm>
            <a:off x="7224480" y="5405760"/>
            <a:ext cx="181080" cy="29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strike="noStrike" spc="-1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lang="ru-RU" sz="2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0"/>
          <p:cNvSpPr/>
          <p:nvPr/>
        </p:nvSpPr>
        <p:spPr>
          <a:xfrm>
            <a:off x="8448480" y="5293440"/>
            <a:ext cx="33148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350"/>
              </a:lnSpc>
              <a:tabLst>
                <a:tab pos="0" algn="l"/>
              </a:tabLst>
            </a:pPr>
            <a:r>
              <a:rPr lang="en-US" sz="1900" b="1" strike="noStrike" spc="-1">
                <a:solidFill>
                  <a:srgbClr val="D9E1FF"/>
                </a:solidFill>
                <a:latin typeface="Syne Bold"/>
                <a:ea typeface="Syne Bold"/>
              </a:rPr>
              <a:t>Стандартный (990 ₽/мес.)</a:t>
            </a:r>
            <a:endParaRPr lang="ru-RU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11"/>
          <p:cNvSpPr/>
          <p:nvPr/>
        </p:nvSpPr>
        <p:spPr>
          <a:xfrm>
            <a:off x="8448480" y="572004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55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D9E1FF"/>
                </a:solidFill>
                <a:latin typeface="arial"/>
                <a:ea typeface="arial"/>
              </a:rPr>
              <a:t>Полнометражные фильмы, 10+ голосов, перевод на доп. языки.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Shape 12"/>
          <p:cNvSpPr/>
          <p:nvPr/>
        </p:nvSpPr>
        <p:spPr>
          <a:xfrm>
            <a:off x="6384960" y="6467040"/>
            <a:ext cx="720720" cy="2268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Shape 13"/>
          <p:cNvSpPr/>
          <p:nvPr/>
        </p:nvSpPr>
        <p:spPr>
          <a:xfrm>
            <a:off x="7083360" y="6246360"/>
            <a:ext cx="463320" cy="46332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 14"/>
          <p:cNvSpPr/>
          <p:nvPr/>
        </p:nvSpPr>
        <p:spPr>
          <a:xfrm>
            <a:off x="7221960" y="6332760"/>
            <a:ext cx="186120" cy="29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251"/>
              </a:lnSpc>
              <a:tabLst>
                <a:tab pos="0" algn="l"/>
              </a:tabLst>
            </a:pPr>
            <a:r>
              <a:rPr lang="en-US" sz="2250" b="1" strike="noStrike" spc="-1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lang="ru-RU" sz="22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15"/>
          <p:cNvSpPr/>
          <p:nvPr/>
        </p:nvSpPr>
        <p:spPr>
          <a:xfrm>
            <a:off x="1839600" y="6220800"/>
            <a:ext cx="4341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 defTabSz="914400">
              <a:lnSpc>
                <a:spcPts val="2350"/>
              </a:lnSpc>
              <a:tabLst>
                <a:tab pos="0" algn="l"/>
              </a:tabLst>
            </a:pPr>
            <a:r>
              <a:rPr lang="en-US" sz="19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Профессиональный (2,990 ₽/мес.)</a:t>
            </a:r>
            <a:endParaRPr lang="ru-RU" sz="1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721080" y="6647400"/>
            <a:ext cx="5460480" cy="65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ts val="255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D9E1FF"/>
                </a:solidFill>
                <a:latin typeface="arial"/>
                <a:ea typeface="arial"/>
              </a:rPr>
              <a:t>Настройка голоса, безлимитный трафик, эксклюзивные голоса.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679"/>
            <a:ext cx="12586097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Маркетинг и продвижение: Стратегия привлечения клиентов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358075" y="1377671"/>
            <a:ext cx="32006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Каналы привлечения клиентов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96" y="1921312"/>
            <a:ext cx="3966210" cy="26596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0699" y="5098496"/>
            <a:ext cx="4883797" cy="86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Социальные сети (VK): челленджи и конкурсы для увеличения вовлеченности, бюджет 12,000 ₽/мес.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60700" y="5715002"/>
            <a:ext cx="4578844" cy="86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Партнерства с образовательными платформами: Skillbox,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GeekBrain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94179" y="6329591"/>
            <a:ext cx="4960681" cy="1298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 с видеостудиями: создание качественного видеоконтента для привлечения внимания, оценка эффективности различных форматов и платформ.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933703" y="1377671"/>
            <a:ext cx="2171224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Ключевые метрики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412" y="1786652"/>
            <a:ext cx="4651296" cy="29528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4632" y="5069562"/>
            <a:ext cx="6495455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DAU (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ежедневные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активные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пользователи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): ≥ 50, показатель ежедневной активности пользователей на платформе, мониторинг для оценки эффективности маркетинговых кампаний.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534632" y="5963960"/>
            <a:ext cx="6495455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MAU (ежемесячные активные пользователи): ≥ 200, показатель месячной активности пользователей на платформе, отражает общую привлекательность платформы для пользователей.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534632" y="6892294"/>
            <a:ext cx="6495455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to paid (%): ≥ 10%, процент пользователей, перешедших на платные продукты или услуги, ключевой показатель эффективности стратегии монетизации.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5CDC-E859-CC51-AC10-EC0F1452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>
            <a:extLst>
              <a:ext uri="{FF2B5EF4-FFF2-40B4-BE49-F238E27FC236}">
                <a16:creationId xmlns:a16="http://schemas.microsoft.com/office/drawing/2014/main" id="{D2CBB226-AE3F-6FD5-DE19-0E2190626036}"/>
              </a:ext>
            </a:extLst>
          </p:cNvPr>
          <p:cNvSpPr/>
          <p:nvPr/>
        </p:nvSpPr>
        <p:spPr>
          <a:xfrm>
            <a:off x="4241880" y="253012"/>
            <a:ext cx="6146640" cy="16363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 dirty="0">
                <a:solidFill>
                  <a:srgbClr val="FFFFFF"/>
                </a:solidFill>
                <a:latin typeface="Syne Bold"/>
              </a:rPr>
              <a:t>Зарплата и трата </a:t>
            </a:r>
          </a:p>
          <a:p>
            <a:pPr algn="ctr"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 dirty="0">
                <a:solidFill>
                  <a:srgbClr val="FFFFFF"/>
                </a:solidFill>
                <a:latin typeface="Syne Bold"/>
              </a:rPr>
              <a:t>на технологический стек </a:t>
            </a:r>
            <a:endParaRPr lang="ru-RU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6162509-B138-543C-A6FD-7DEC00DF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7" y="1679239"/>
            <a:ext cx="3062883" cy="3062883"/>
          </a:xfrm>
          <a:prstGeom prst="rect">
            <a:avLst/>
          </a:prstGeom>
        </p:spPr>
      </p:pic>
      <p:sp>
        <p:nvSpPr>
          <p:cNvPr id="5" name="Shape 10">
            <a:extLst>
              <a:ext uri="{FF2B5EF4-FFF2-40B4-BE49-F238E27FC236}">
                <a16:creationId xmlns:a16="http://schemas.microsoft.com/office/drawing/2014/main" id="{7123D6D4-BCB5-D598-E948-499371EC1470}"/>
              </a:ext>
            </a:extLst>
          </p:cNvPr>
          <p:cNvSpPr/>
          <p:nvPr/>
        </p:nvSpPr>
        <p:spPr>
          <a:xfrm>
            <a:off x="3557888" y="2192970"/>
            <a:ext cx="8067675" cy="2043946"/>
          </a:xfrm>
          <a:prstGeom prst="roundRect">
            <a:avLst>
              <a:gd name="adj" fmla="val 11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11">
            <a:extLst>
              <a:ext uri="{FF2B5EF4-FFF2-40B4-BE49-F238E27FC236}">
                <a16:creationId xmlns:a16="http://schemas.microsoft.com/office/drawing/2014/main" id="{9AE5ABA5-212F-68EE-8E2B-599546CA35E5}"/>
              </a:ext>
            </a:extLst>
          </p:cNvPr>
          <p:cNvSpPr/>
          <p:nvPr/>
        </p:nvSpPr>
        <p:spPr>
          <a:xfrm>
            <a:off x="3565509" y="2223866"/>
            <a:ext cx="8060054" cy="4456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69ADC777-A082-239C-1A68-01139AE3058E}"/>
              </a:ext>
            </a:extLst>
          </p:cNvPr>
          <p:cNvSpPr/>
          <p:nvPr/>
        </p:nvSpPr>
        <p:spPr>
          <a:xfrm>
            <a:off x="3719218" y="2300365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Проект-менеджер</a:t>
            </a:r>
            <a:endParaRPr lang="en-US" sz="1200" dirty="0"/>
          </a:p>
        </p:txBody>
      </p:sp>
      <p:sp>
        <p:nvSpPr>
          <p:cNvPr id="8" name="Text 13">
            <a:extLst>
              <a:ext uri="{FF2B5EF4-FFF2-40B4-BE49-F238E27FC236}">
                <a16:creationId xmlns:a16="http://schemas.microsoft.com/office/drawing/2014/main" id="{59A6DFB6-B109-E1A0-A3AB-F5360D4C96EF}"/>
              </a:ext>
            </a:extLst>
          </p:cNvPr>
          <p:cNvSpPr/>
          <p:nvPr/>
        </p:nvSpPr>
        <p:spPr>
          <a:xfrm>
            <a:off x="5736137" y="2300365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200" dirty="0"/>
          </a:p>
        </p:txBody>
      </p:sp>
      <p:sp>
        <p:nvSpPr>
          <p:cNvPr id="9" name="Text 14">
            <a:extLst>
              <a:ext uri="{FF2B5EF4-FFF2-40B4-BE49-F238E27FC236}">
                <a16:creationId xmlns:a16="http://schemas.microsoft.com/office/drawing/2014/main" id="{2BB4FF61-7C1A-2F9D-5AA1-DEDFF4B4004D}"/>
              </a:ext>
            </a:extLst>
          </p:cNvPr>
          <p:cNvSpPr/>
          <p:nvPr/>
        </p:nvSpPr>
        <p:spPr>
          <a:xfrm>
            <a:off x="7749246" y="2300365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50,000 ₽</a:t>
            </a:r>
            <a:endParaRPr lang="en-US" sz="1200" dirty="0"/>
          </a:p>
        </p:txBody>
      </p:sp>
      <p:sp>
        <p:nvSpPr>
          <p:cNvPr id="10" name="Text 15">
            <a:extLst>
              <a:ext uri="{FF2B5EF4-FFF2-40B4-BE49-F238E27FC236}">
                <a16:creationId xmlns:a16="http://schemas.microsoft.com/office/drawing/2014/main" id="{415E9F81-0FD0-D5A8-B236-154D80E6AC07}"/>
              </a:ext>
            </a:extLst>
          </p:cNvPr>
          <p:cNvSpPr/>
          <p:nvPr/>
        </p:nvSpPr>
        <p:spPr>
          <a:xfrm>
            <a:off x="9762354" y="2300365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100,000 ₽</a:t>
            </a:r>
            <a:endParaRPr lang="en-US" sz="1200" dirty="0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42E3C3DB-C8BC-6BA8-2AEF-B4294E8696C0}"/>
              </a:ext>
            </a:extLst>
          </p:cNvPr>
          <p:cNvSpPr/>
          <p:nvPr/>
        </p:nvSpPr>
        <p:spPr>
          <a:xfrm>
            <a:off x="3565509" y="2646241"/>
            <a:ext cx="8052435" cy="4456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C002A902-F78D-B631-9CF9-2ECEE23DC30E}"/>
              </a:ext>
            </a:extLst>
          </p:cNvPr>
          <p:cNvSpPr/>
          <p:nvPr/>
        </p:nvSpPr>
        <p:spPr>
          <a:xfrm>
            <a:off x="3719218" y="2746016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Backend-разработчик</a:t>
            </a:r>
            <a:endParaRPr lang="en-US" sz="1200" dirty="0"/>
          </a:p>
        </p:txBody>
      </p:sp>
      <p:sp>
        <p:nvSpPr>
          <p:cNvPr id="13" name="Text 18">
            <a:extLst>
              <a:ext uri="{FF2B5EF4-FFF2-40B4-BE49-F238E27FC236}">
                <a16:creationId xmlns:a16="http://schemas.microsoft.com/office/drawing/2014/main" id="{BF7741DA-393F-FEB0-E7BB-CDE603EEC60E}"/>
              </a:ext>
            </a:extLst>
          </p:cNvPr>
          <p:cNvSpPr/>
          <p:nvPr/>
        </p:nvSpPr>
        <p:spPr>
          <a:xfrm>
            <a:off x="5736137" y="2746016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200" dirty="0"/>
          </a:p>
        </p:txBody>
      </p:sp>
      <p:sp>
        <p:nvSpPr>
          <p:cNvPr id="14" name="Text 19">
            <a:extLst>
              <a:ext uri="{FF2B5EF4-FFF2-40B4-BE49-F238E27FC236}">
                <a16:creationId xmlns:a16="http://schemas.microsoft.com/office/drawing/2014/main" id="{E0684609-A0D4-BB88-135F-3C3B17E5B26C}"/>
              </a:ext>
            </a:extLst>
          </p:cNvPr>
          <p:cNvSpPr/>
          <p:nvPr/>
        </p:nvSpPr>
        <p:spPr>
          <a:xfrm>
            <a:off x="7749246" y="2746016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50,000 ₽</a:t>
            </a:r>
            <a:endParaRPr lang="en-US" sz="1200" dirty="0"/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EA471709-3A62-EA13-C4BF-82C2D09FE9D9}"/>
              </a:ext>
            </a:extLst>
          </p:cNvPr>
          <p:cNvSpPr/>
          <p:nvPr/>
        </p:nvSpPr>
        <p:spPr>
          <a:xfrm>
            <a:off x="9762354" y="2746016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100,000 ₽</a:t>
            </a:r>
            <a:endParaRPr lang="en-US" sz="1200" dirty="0"/>
          </a:p>
        </p:txBody>
      </p:sp>
      <p:sp>
        <p:nvSpPr>
          <p:cNvPr id="16" name="Shape 21">
            <a:extLst>
              <a:ext uri="{FF2B5EF4-FFF2-40B4-BE49-F238E27FC236}">
                <a16:creationId xmlns:a16="http://schemas.microsoft.com/office/drawing/2014/main" id="{DDA65764-A4E5-D541-0B54-723729269756}"/>
              </a:ext>
            </a:extLst>
          </p:cNvPr>
          <p:cNvSpPr/>
          <p:nvPr/>
        </p:nvSpPr>
        <p:spPr>
          <a:xfrm>
            <a:off x="3565509" y="3091892"/>
            <a:ext cx="8052435" cy="6917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22">
            <a:extLst>
              <a:ext uri="{FF2B5EF4-FFF2-40B4-BE49-F238E27FC236}">
                <a16:creationId xmlns:a16="http://schemas.microsoft.com/office/drawing/2014/main" id="{C62874C1-A557-1664-ECED-1DC7E2FDD055}"/>
              </a:ext>
            </a:extLst>
          </p:cNvPr>
          <p:cNvSpPr/>
          <p:nvPr/>
        </p:nvSpPr>
        <p:spPr>
          <a:xfrm>
            <a:off x="3719218" y="3191666"/>
            <a:ext cx="1701879" cy="4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UX/UI и low-code frontend</a:t>
            </a:r>
            <a:endParaRPr lang="en-US" sz="1200" dirty="0"/>
          </a:p>
        </p:txBody>
      </p:sp>
      <p:sp>
        <p:nvSpPr>
          <p:cNvPr id="18" name="Text 23">
            <a:extLst>
              <a:ext uri="{FF2B5EF4-FFF2-40B4-BE49-F238E27FC236}">
                <a16:creationId xmlns:a16="http://schemas.microsoft.com/office/drawing/2014/main" id="{824391E1-0628-2303-54BA-E71007F83A79}"/>
              </a:ext>
            </a:extLst>
          </p:cNvPr>
          <p:cNvSpPr/>
          <p:nvPr/>
        </p:nvSpPr>
        <p:spPr>
          <a:xfrm>
            <a:off x="5736137" y="3191666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200" dirty="0"/>
          </a:p>
        </p:txBody>
      </p:sp>
      <p:sp>
        <p:nvSpPr>
          <p:cNvPr id="19" name="Text 24">
            <a:extLst>
              <a:ext uri="{FF2B5EF4-FFF2-40B4-BE49-F238E27FC236}">
                <a16:creationId xmlns:a16="http://schemas.microsoft.com/office/drawing/2014/main" id="{638B4B2C-3D35-A289-5FB4-4BE810844E38}"/>
              </a:ext>
            </a:extLst>
          </p:cNvPr>
          <p:cNvSpPr/>
          <p:nvPr/>
        </p:nvSpPr>
        <p:spPr>
          <a:xfrm>
            <a:off x="7749246" y="3191666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40,000 ₽</a:t>
            </a:r>
            <a:endParaRPr lang="en-US" sz="1200" dirty="0"/>
          </a:p>
        </p:txBody>
      </p:sp>
      <p:sp>
        <p:nvSpPr>
          <p:cNvPr id="20" name="Text 25">
            <a:extLst>
              <a:ext uri="{FF2B5EF4-FFF2-40B4-BE49-F238E27FC236}">
                <a16:creationId xmlns:a16="http://schemas.microsoft.com/office/drawing/2014/main" id="{0CD963CF-5CF4-7AC8-8651-8D2E739FF63B}"/>
              </a:ext>
            </a:extLst>
          </p:cNvPr>
          <p:cNvSpPr/>
          <p:nvPr/>
        </p:nvSpPr>
        <p:spPr>
          <a:xfrm>
            <a:off x="9762354" y="3191666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80,000 ₽</a:t>
            </a:r>
            <a:endParaRPr lang="en-US" sz="1200" dirty="0"/>
          </a:p>
        </p:txBody>
      </p:sp>
      <p:sp>
        <p:nvSpPr>
          <p:cNvPr id="21" name="Shape 26">
            <a:extLst>
              <a:ext uri="{FF2B5EF4-FFF2-40B4-BE49-F238E27FC236}">
                <a16:creationId xmlns:a16="http://schemas.microsoft.com/office/drawing/2014/main" id="{4AECC0C0-1E25-7326-C6BA-34BD2D5F9F66}"/>
              </a:ext>
            </a:extLst>
          </p:cNvPr>
          <p:cNvSpPr/>
          <p:nvPr/>
        </p:nvSpPr>
        <p:spPr>
          <a:xfrm>
            <a:off x="3565509" y="3783645"/>
            <a:ext cx="8052435" cy="4456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7">
            <a:extLst>
              <a:ext uri="{FF2B5EF4-FFF2-40B4-BE49-F238E27FC236}">
                <a16:creationId xmlns:a16="http://schemas.microsoft.com/office/drawing/2014/main" id="{A99DD5E4-676D-2F52-1C7E-A236B37998AB}"/>
              </a:ext>
            </a:extLst>
          </p:cNvPr>
          <p:cNvSpPr/>
          <p:nvPr/>
        </p:nvSpPr>
        <p:spPr>
          <a:xfrm>
            <a:off x="3719218" y="3883420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DevOps</a:t>
            </a:r>
            <a:endParaRPr lang="en-US" sz="1200" dirty="0"/>
          </a:p>
        </p:txBody>
      </p:sp>
      <p:sp>
        <p:nvSpPr>
          <p:cNvPr id="23" name="Text 28">
            <a:extLst>
              <a:ext uri="{FF2B5EF4-FFF2-40B4-BE49-F238E27FC236}">
                <a16:creationId xmlns:a16="http://schemas.microsoft.com/office/drawing/2014/main" id="{23530589-92C5-211C-759A-C7681F422FDE}"/>
              </a:ext>
            </a:extLst>
          </p:cNvPr>
          <p:cNvSpPr/>
          <p:nvPr/>
        </p:nvSpPr>
        <p:spPr>
          <a:xfrm>
            <a:off x="5736137" y="3883420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200" dirty="0"/>
          </a:p>
        </p:txBody>
      </p:sp>
      <p:sp>
        <p:nvSpPr>
          <p:cNvPr id="24" name="Text 29">
            <a:extLst>
              <a:ext uri="{FF2B5EF4-FFF2-40B4-BE49-F238E27FC236}">
                <a16:creationId xmlns:a16="http://schemas.microsoft.com/office/drawing/2014/main" id="{6EE9468F-FBC5-A574-96A2-5D9ACE955DE1}"/>
              </a:ext>
            </a:extLst>
          </p:cNvPr>
          <p:cNvSpPr/>
          <p:nvPr/>
        </p:nvSpPr>
        <p:spPr>
          <a:xfrm>
            <a:off x="7749246" y="3883420"/>
            <a:ext cx="169806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40,000 ₽</a:t>
            </a:r>
            <a:endParaRPr lang="en-US" sz="1200" dirty="0"/>
          </a:p>
        </p:txBody>
      </p:sp>
      <p:sp>
        <p:nvSpPr>
          <p:cNvPr id="25" name="Text 30">
            <a:extLst>
              <a:ext uri="{FF2B5EF4-FFF2-40B4-BE49-F238E27FC236}">
                <a16:creationId xmlns:a16="http://schemas.microsoft.com/office/drawing/2014/main" id="{AA75B0ED-8FFE-70BF-50E2-FC4A323EAC66}"/>
              </a:ext>
            </a:extLst>
          </p:cNvPr>
          <p:cNvSpPr/>
          <p:nvPr/>
        </p:nvSpPr>
        <p:spPr>
          <a:xfrm>
            <a:off x="9762354" y="3883420"/>
            <a:ext cx="170187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80,000 ₽</a:t>
            </a:r>
            <a:endParaRPr lang="en-US" sz="1200" dirty="0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0ADDF002-5C52-CFEC-357C-74D30F16BE96}"/>
              </a:ext>
            </a:extLst>
          </p:cNvPr>
          <p:cNvSpPr/>
          <p:nvPr/>
        </p:nvSpPr>
        <p:spPr>
          <a:xfrm>
            <a:off x="11932983" y="2669161"/>
            <a:ext cx="153710" cy="153710"/>
          </a:xfrm>
          <a:prstGeom prst="roundRect">
            <a:avLst>
              <a:gd name="adj" fmla="val 11898"/>
            </a:avLst>
          </a:prstGeom>
          <a:solidFill>
            <a:srgbClr val="EEE27D"/>
          </a:solidFill>
          <a:ln/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3BC7369C-AE2F-0D39-142B-8D8C540B9E30}"/>
              </a:ext>
            </a:extLst>
          </p:cNvPr>
          <p:cNvSpPr/>
          <p:nvPr/>
        </p:nvSpPr>
        <p:spPr>
          <a:xfrm>
            <a:off x="12147653" y="2669161"/>
            <a:ext cx="1371719" cy="153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Проект-менеджер</a:t>
            </a:r>
            <a:endParaRPr lang="en-US" sz="1200" dirty="0"/>
          </a:p>
        </p:txBody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24029A02-FC6E-6B4E-2BBF-A84D75DB670D}"/>
              </a:ext>
            </a:extLst>
          </p:cNvPr>
          <p:cNvSpPr/>
          <p:nvPr/>
        </p:nvSpPr>
        <p:spPr>
          <a:xfrm>
            <a:off x="11932983" y="2975270"/>
            <a:ext cx="153710" cy="153710"/>
          </a:xfrm>
          <a:prstGeom prst="roundRect">
            <a:avLst>
              <a:gd name="adj" fmla="val 11898"/>
            </a:avLst>
          </a:prstGeom>
          <a:solidFill>
            <a:srgbClr val="89EE7D"/>
          </a:solidFill>
          <a:ln/>
        </p:spPr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5244CC44-7137-C542-102B-EF56F0EDCB89}"/>
              </a:ext>
            </a:extLst>
          </p:cNvPr>
          <p:cNvSpPr/>
          <p:nvPr/>
        </p:nvSpPr>
        <p:spPr>
          <a:xfrm>
            <a:off x="12147653" y="2975270"/>
            <a:ext cx="1624965" cy="153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Backend-разработчик</a:t>
            </a:r>
            <a:endParaRPr lang="en-US" sz="1200" dirty="0"/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143847FC-93AC-728F-AF10-E6CBF42D1AA2}"/>
              </a:ext>
            </a:extLst>
          </p:cNvPr>
          <p:cNvSpPr/>
          <p:nvPr/>
        </p:nvSpPr>
        <p:spPr>
          <a:xfrm>
            <a:off x="11932983" y="3281380"/>
            <a:ext cx="153710" cy="153710"/>
          </a:xfrm>
          <a:prstGeom prst="roundRect">
            <a:avLst>
              <a:gd name="adj" fmla="val 11898"/>
            </a:avLst>
          </a:prstGeom>
          <a:solidFill>
            <a:srgbClr val="7DEEE2"/>
          </a:solidFill>
          <a:ln/>
        </p:spPr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1F707DD6-5B6D-5131-9DF9-DBD480E61C0A}"/>
              </a:ext>
            </a:extLst>
          </p:cNvPr>
          <p:cNvSpPr/>
          <p:nvPr/>
        </p:nvSpPr>
        <p:spPr>
          <a:xfrm>
            <a:off x="12147653" y="3281380"/>
            <a:ext cx="2007751" cy="153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(UX-UI) и low-code frontend</a:t>
            </a:r>
            <a:endParaRPr lang="en-US" sz="1200" dirty="0"/>
          </a:p>
        </p:txBody>
      </p:sp>
      <p:sp>
        <p:nvSpPr>
          <p:cNvPr id="32" name="Shape 7">
            <a:extLst>
              <a:ext uri="{FF2B5EF4-FFF2-40B4-BE49-F238E27FC236}">
                <a16:creationId xmlns:a16="http://schemas.microsoft.com/office/drawing/2014/main" id="{75F156C6-E78C-FD2E-3591-6CBBE1612A05}"/>
              </a:ext>
            </a:extLst>
          </p:cNvPr>
          <p:cNvSpPr/>
          <p:nvPr/>
        </p:nvSpPr>
        <p:spPr>
          <a:xfrm>
            <a:off x="11932983" y="3587490"/>
            <a:ext cx="153710" cy="153710"/>
          </a:xfrm>
          <a:prstGeom prst="roundRect">
            <a:avLst>
              <a:gd name="adj" fmla="val 11898"/>
            </a:avLst>
          </a:prstGeom>
          <a:solidFill>
            <a:srgbClr val="7D89EE"/>
          </a:solidFill>
          <a:ln/>
        </p:spPr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C060E5A0-2375-E39D-7E84-DE439BEB7C28}"/>
              </a:ext>
            </a:extLst>
          </p:cNvPr>
          <p:cNvSpPr/>
          <p:nvPr/>
        </p:nvSpPr>
        <p:spPr>
          <a:xfrm>
            <a:off x="12147653" y="3587490"/>
            <a:ext cx="563880" cy="153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DevOps</a:t>
            </a:r>
            <a:endParaRPr lang="en-US" sz="1200" dirty="0"/>
          </a:p>
        </p:txBody>
      </p:sp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64D5D4D3-4C12-81D6-E2E5-56EF6D5CF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2070" y="4508768"/>
            <a:ext cx="3062883" cy="3062883"/>
          </a:xfrm>
          <a:prstGeom prst="rect">
            <a:avLst/>
          </a:prstGeom>
        </p:spPr>
      </p:pic>
      <p:sp>
        <p:nvSpPr>
          <p:cNvPr id="55" name="Shape 0">
            <a:extLst>
              <a:ext uri="{FF2B5EF4-FFF2-40B4-BE49-F238E27FC236}">
                <a16:creationId xmlns:a16="http://schemas.microsoft.com/office/drawing/2014/main" id="{7A6CEBD1-9E38-CC94-8606-0D403D95B629}"/>
              </a:ext>
            </a:extLst>
          </p:cNvPr>
          <p:cNvSpPr/>
          <p:nvPr/>
        </p:nvSpPr>
        <p:spPr>
          <a:xfrm>
            <a:off x="1048652" y="5879168"/>
            <a:ext cx="153472" cy="153472"/>
          </a:xfrm>
          <a:prstGeom prst="roundRect">
            <a:avLst>
              <a:gd name="adj" fmla="val 11916"/>
            </a:avLst>
          </a:prstGeom>
          <a:solidFill>
            <a:srgbClr val="1E0099"/>
          </a:solidFill>
          <a:ln/>
        </p:spPr>
      </p:sp>
      <p:sp>
        <p:nvSpPr>
          <p:cNvPr id="56" name="Text 1">
            <a:extLst>
              <a:ext uri="{FF2B5EF4-FFF2-40B4-BE49-F238E27FC236}">
                <a16:creationId xmlns:a16="http://schemas.microsoft.com/office/drawing/2014/main" id="{B9440CBE-0B73-5B0E-F984-F9BF4EB5D1C9}"/>
              </a:ext>
            </a:extLst>
          </p:cNvPr>
          <p:cNvSpPr/>
          <p:nvPr/>
        </p:nvSpPr>
        <p:spPr>
          <a:xfrm>
            <a:off x="1263084" y="5879168"/>
            <a:ext cx="1738670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Серверы (Yandex Cloud)</a:t>
            </a:r>
            <a:endParaRPr lang="en-US" sz="1200" dirty="0"/>
          </a:p>
        </p:txBody>
      </p:sp>
      <p:sp>
        <p:nvSpPr>
          <p:cNvPr id="57" name="Shape 2">
            <a:extLst>
              <a:ext uri="{FF2B5EF4-FFF2-40B4-BE49-F238E27FC236}">
                <a16:creationId xmlns:a16="http://schemas.microsoft.com/office/drawing/2014/main" id="{E049A19C-0648-DB8B-F574-59D20CFAFF4D}"/>
              </a:ext>
            </a:extLst>
          </p:cNvPr>
          <p:cNvSpPr/>
          <p:nvPr/>
        </p:nvSpPr>
        <p:spPr>
          <a:xfrm>
            <a:off x="1048652" y="6185039"/>
            <a:ext cx="153472" cy="153472"/>
          </a:xfrm>
          <a:prstGeom prst="roundRect">
            <a:avLst>
              <a:gd name="adj" fmla="val 11916"/>
            </a:avLst>
          </a:prstGeom>
          <a:solidFill>
            <a:srgbClr val="3909FF"/>
          </a:solidFill>
          <a:ln/>
        </p:spPr>
      </p:sp>
      <p:sp>
        <p:nvSpPr>
          <p:cNvPr id="58" name="Text 3">
            <a:extLst>
              <a:ext uri="{FF2B5EF4-FFF2-40B4-BE49-F238E27FC236}">
                <a16:creationId xmlns:a16="http://schemas.microsoft.com/office/drawing/2014/main" id="{7622B686-AAC0-9DDC-6061-D610C500C139}"/>
              </a:ext>
            </a:extLst>
          </p:cNvPr>
          <p:cNvSpPr/>
          <p:nvPr/>
        </p:nvSpPr>
        <p:spPr>
          <a:xfrm>
            <a:off x="1263084" y="6185039"/>
            <a:ext cx="2165390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API перевода (Яндекс.Transl...</a:t>
            </a:r>
            <a:endParaRPr lang="en-US" sz="1200" dirty="0"/>
          </a:p>
        </p:txBody>
      </p:sp>
      <p:sp>
        <p:nvSpPr>
          <p:cNvPr id="59" name="Shape 4">
            <a:extLst>
              <a:ext uri="{FF2B5EF4-FFF2-40B4-BE49-F238E27FC236}">
                <a16:creationId xmlns:a16="http://schemas.microsoft.com/office/drawing/2014/main" id="{782F1AEF-C64E-C923-E57A-DD697467A7A6}"/>
              </a:ext>
            </a:extLst>
          </p:cNvPr>
          <p:cNvSpPr/>
          <p:nvPr/>
        </p:nvSpPr>
        <p:spPr>
          <a:xfrm>
            <a:off x="1048652" y="6490911"/>
            <a:ext cx="153472" cy="153472"/>
          </a:xfrm>
          <a:prstGeom prst="roundRect">
            <a:avLst>
              <a:gd name="adj" fmla="val 11916"/>
            </a:avLst>
          </a:prstGeom>
          <a:solidFill>
            <a:srgbClr val="9277FF"/>
          </a:solidFill>
          <a:ln/>
        </p:spPr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8DA979DA-6B59-0F2E-8A72-539AEAA0C282}"/>
              </a:ext>
            </a:extLst>
          </p:cNvPr>
          <p:cNvSpPr/>
          <p:nvPr/>
        </p:nvSpPr>
        <p:spPr>
          <a:xfrm>
            <a:off x="1263084" y="6490911"/>
            <a:ext cx="2188250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Дополнительные инструменты</a:t>
            </a:r>
            <a:endParaRPr lang="en-US" sz="1200" dirty="0"/>
          </a:p>
        </p:txBody>
      </p:sp>
      <p:sp>
        <p:nvSpPr>
          <p:cNvPr id="61" name="Text 7">
            <a:extLst>
              <a:ext uri="{FF2B5EF4-FFF2-40B4-BE49-F238E27FC236}">
                <a16:creationId xmlns:a16="http://schemas.microsoft.com/office/drawing/2014/main" id="{42E2C120-684C-BB75-76A4-A759D1ADEE42}"/>
              </a:ext>
            </a:extLst>
          </p:cNvPr>
          <p:cNvSpPr/>
          <p:nvPr/>
        </p:nvSpPr>
        <p:spPr>
          <a:xfrm>
            <a:off x="4399565" y="4742122"/>
            <a:ext cx="236993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Серверы (Yandex Cloud)</a:t>
            </a:r>
            <a:endParaRPr lang="en-US" sz="1400" dirty="0"/>
          </a:p>
        </p:txBody>
      </p:sp>
      <p:sp>
        <p:nvSpPr>
          <p:cNvPr id="62" name="Text 8">
            <a:extLst>
              <a:ext uri="{FF2B5EF4-FFF2-40B4-BE49-F238E27FC236}">
                <a16:creationId xmlns:a16="http://schemas.microsoft.com/office/drawing/2014/main" id="{E52B37A0-CE82-F887-9A7E-E05A5044AE5D}"/>
              </a:ext>
            </a:extLst>
          </p:cNvPr>
          <p:cNvSpPr/>
          <p:nvPr/>
        </p:nvSpPr>
        <p:spPr>
          <a:xfrm>
            <a:off x="4399565" y="5121336"/>
            <a:ext cx="2622781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Хостинг, вычислительные мощности для обучения моделей TTS и липсинка. Стоимость: 30,000 ₽ (15,000 ₽ x 2 месяца).</a:t>
            </a:r>
            <a:endParaRPr lang="en-US" sz="1200" dirty="0"/>
          </a:p>
        </p:txBody>
      </p:sp>
      <p:sp>
        <p:nvSpPr>
          <p:cNvPr id="63" name="Text 9">
            <a:extLst>
              <a:ext uri="{FF2B5EF4-FFF2-40B4-BE49-F238E27FC236}">
                <a16:creationId xmlns:a16="http://schemas.microsoft.com/office/drawing/2014/main" id="{3A554B4E-014D-8425-9656-3A4668D99679}"/>
              </a:ext>
            </a:extLst>
          </p:cNvPr>
          <p:cNvSpPr/>
          <p:nvPr/>
        </p:nvSpPr>
        <p:spPr>
          <a:xfrm>
            <a:off x="4399565" y="6386954"/>
            <a:ext cx="3099197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API перевода (Яндекс.Translate)</a:t>
            </a:r>
            <a:endParaRPr lang="en-US" sz="1400" dirty="0"/>
          </a:p>
        </p:txBody>
      </p:sp>
      <p:sp>
        <p:nvSpPr>
          <p:cNvPr id="128" name="Text 10">
            <a:extLst>
              <a:ext uri="{FF2B5EF4-FFF2-40B4-BE49-F238E27FC236}">
                <a16:creationId xmlns:a16="http://schemas.microsoft.com/office/drawing/2014/main" id="{1DBD114F-23F9-B29B-F1D1-70B2347E982F}"/>
              </a:ext>
            </a:extLst>
          </p:cNvPr>
          <p:cNvSpPr/>
          <p:nvPr/>
        </p:nvSpPr>
        <p:spPr>
          <a:xfrm>
            <a:off x="4399566" y="6766168"/>
            <a:ext cx="2740768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Интеграция API для автоматического перевода. Стоимость: 10,000 ₽ (5,000 ₽ x 2 месяца).</a:t>
            </a:r>
            <a:endParaRPr lang="en-US" sz="1200" dirty="0"/>
          </a:p>
        </p:txBody>
      </p:sp>
      <p:sp>
        <p:nvSpPr>
          <p:cNvPr id="129" name="Text 11">
            <a:extLst>
              <a:ext uri="{FF2B5EF4-FFF2-40B4-BE49-F238E27FC236}">
                <a16:creationId xmlns:a16="http://schemas.microsoft.com/office/drawing/2014/main" id="{5B1D7F3A-5272-DAB5-1D11-7C0903BF6F2E}"/>
              </a:ext>
            </a:extLst>
          </p:cNvPr>
          <p:cNvSpPr/>
          <p:nvPr/>
        </p:nvSpPr>
        <p:spPr>
          <a:xfrm>
            <a:off x="7556482" y="5499954"/>
            <a:ext cx="2992755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Дополнительные инструменты</a:t>
            </a:r>
            <a:endParaRPr lang="en-US" sz="1400" dirty="0"/>
          </a:p>
        </p:txBody>
      </p:sp>
      <p:sp>
        <p:nvSpPr>
          <p:cNvPr id="130" name="Text 12">
            <a:extLst>
              <a:ext uri="{FF2B5EF4-FFF2-40B4-BE49-F238E27FC236}">
                <a16:creationId xmlns:a16="http://schemas.microsoft.com/office/drawing/2014/main" id="{D64BBAB5-BD31-2FEB-A9B0-EC83E17C1B25}"/>
              </a:ext>
            </a:extLst>
          </p:cNvPr>
          <p:cNvSpPr/>
          <p:nvPr/>
        </p:nvSpPr>
        <p:spPr>
          <a:xfrm>
            <a:off x="7556482" y="5879168"/>
            <a:ext cx="2992755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Коллаборация (Slack, Notion), тестирование (Postman, Jira). Стоимость: 10,000 ₽ (5,000 ₽ x 2 месяца).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03064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age 0"/>
          <p:cNvSpPr/>
          <p:nvPr/>
        </p:nvSpPr>
        <p:spPr>
          <a:xfrm>
            <a:off x="9237240" y="0"/>
            <a:ext cx="5392800" cy="8229240"/>
          </a:xfrm>
          <a:prstGeom prst="ellipse">
            <a:avLst/>
          </a:prstGeom>
          <a:blipFill rotWithShape="0">
            <a:blip r:embed="rId3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5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0"/>
          <p:cNvSpPr/>
          <p:nvPr/>
        </p:nvSpPr>
        <p:spPr>
          <a:xfrm>
            <a:off x="837720" y="92880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Ключевые выводы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Shape 1"/>
          <p:cNvSpPr/>
          <p:nvPr/>
        </p:nvSpPr>
        <p:spPr>
          <a:xfrm>
            <a:off x="837720" y="22611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 2"/>
          <p:cNvSpPr/>
          <p:nvPr/>
        </p:nvSpPr>
        <p:spPr>
          <a:xfrm>
            <a:off x="1041120" y="2361240"/>
            <a:ext cx="1314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 3"/>
          <p:cNvSpPr/>
          <p:nvPr/>
        </p:nvSpPr>
        <p:spPr>
          <a:xfrm>
            <a:off x="1615680" y="22611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Проблема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4"/>
          <p:cNvSpPr/>
          <p:nvPr/>
        </p:nvSpPr>
        <p:spPr>
          <a:xfrm>
            <a:off x="1615680" y="275652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Дорогая озвучка и перевод видео.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hape 5"/>
          <p:cNvSpPr/>
          <p:nvPr/>
        </p:nvSpPr>
        <p:spPr>
          <a:xfrm>
            <a:off x="837720" y="364824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6"/>
          <p:cNvSpPr/>
          <p:nvPr/>
        </p:nvSpPr>
        <p:spPr>
          <a:xfrm>
            <a:off x="1001520" y="3748320"/>
            <a:ext cx="2106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7"/>
          <p:cNvSpPr/>
          <p:nvPr/>
        </p:nvSpPr>
        <p:spPr>
          <a:xfrm>
            <a:off x="1615680" y="36482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Решение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8"/>
          <p:cNvSpPr/>
          <p:nvPr/>
        </p:nvSpPr>
        <p:spPr>
          <a:xfrm>
            <a:off x="1615680" y="414360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Платформа с переозвучкой и липсинком.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Shape 9"/>
          <p:cNvSpPr/>
          <p:nvPr/>
        </p:nvSpPr>
        <p:spPr>
          <a:xfrm>
            <a:off x="837720" y="503532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Text 10"/>
          <p:cNvSpPr/>
          <p:nvPr/>
        </p:nvSpPr>
        <p:spPr>
          <a:xfrm>
            <a:off x="998640" y="5135400"/>
            <a:ext cx="2163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11"/>
          <p:cNvSpPr/>
          <p:nvPr/>
        </p:nvSpPr>
        <p:spPr>
          <a:xfrm>
            <a:off x="1615680" y="503532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Аудитория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12"/>
          <p:cNvSpPr/>
          <p:nvPr/>
        </p:nvSpPr>
        <p:spPr>
          <a:xfrm>
            <a:off x="1615680" y="553068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Подростки, студии, организации.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Shape 13"/>
          <p:cNvSpPr/>
          <p:nvPr/>
        </p:nvSpPr>
        <p:spPr>
          <a:xfrm>
            <a:off x="837720" y="64224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 14"/>
          <p:cNvSpPr/>
          <p:nvPr/>
        </p:nvSpPr>
        <p:spPr>
          <a:xfrm>
            <a:off x="986760" y="6522480"/>
            <a:ext cx="2397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4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15"/>
          <p:cNvSpPr/>
          <p:nvPr/>
        </p:nvSpPr>
        <p:spPr>
          <a:xfrm>
            <a:off x="1615680" y="64224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Финансы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16"/>
          <p:cNvSpPr/>
          <p:nvPr/>
        </p:nvSpPr>
        <p:spPr>
          <a:xfrm>
            <a:off x="1615680" y="6917760"/>
            <a:ext cx="669024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Выход в плюс через 3 месяца.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Прямоугольник: скругленные углы 8"/>
          <p:cNvSpPr/>
          <p:nvPr/>
        </p:nvSpPr>
        <p:spPr>
          <a:xfrm>
            <a:off x="3327480" y="453816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Стрелка: вправо 7"/>
          <p:cNvSpPr/>
          <p:nvPr/>
        </p:nvSpPr>
        <p:spPr>
          <a:xfrm>
            <a:off x="4148640" y="502056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2" name="Прямоугольник: скругленные углы 6"/>
          <p:cNvSpPr/>
          <p:nvPr/>
        </p:nvSpPr>
        <p:spPr>
          <a:xfrm>
            <a:off x="3327480" y="453816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Стрелка: вправо 5"/>
          <p:cNvSpPr/>
          <p:nvPr/>
        </p:nvSpPr>
        <p:spPr>
          <a:xfrm>
            <a:off x="4148640" y="502056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4" name="Прямоугольник: скругленные углы 4"/>
          <p:cNvSpPr/>
          <p:nvPr/>
        </p:nvSpPr>
        <p:spPr>
          <a:xfrm>
            <a:off x="3310560" y="452952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TextBox 1"/>
          <p:cNvSpPr/>
          <p:nvPr/>
        </p:nvSpPr>
        <p:spPr>
          <a:xfrm>
            <a:off x="558720" y="12783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9600" b="1" strike="noStrike" spc="-1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lang="ru-RU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: скругленные углы 2"/>
          <p:cNvSpPr/>
          <p:nvPr/>
        </p:nvSpPr>
        <p:spPr>
          <a:xfrm>
            <a:off x="3344400" y="449568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Стрелка: вправо 4"/>
          <p:cNvSpPr/>
          <p:nvPr/>
        </p:nvSpPr>
        <p:spPr>
          <a:xfrm>
            <a:off x="4165560" y="4978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8" name="Прямоугольник: скругленные углы 6"/>
          <p:cNvSpPr/>
          <p:nvPr/>
        </p:nvSpPr>
        <p:spPr>
          <a:xfrm>
            <a:off x="6832440" y="4487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Стрелка: вправо 8"/>
          <p:cNvSpPr/>
          <p:nvPr/>
        </p:nvSpPr>
        <p:spPr>
          <a:xfrm>
            <a:off x="5596560" y="4978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0" name="Прямоугольник: скругленные углы 10"/>
          <p:cNvSpPr/>
          <p:nvPr/>
        </p:nvSpPr>
        <p:spPr>
          <a:xfrm>
            <a:off x="3327480" y="4487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Box 12"/>
          <p:cNvSpPr/>
          <p:nvPr/>
        </p:nvSpPr>
        <p:spPr>
          <a:xfrm>
            <a:off x="558720" y="8211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9600" b="1" strike="noStrike" spc="-1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lang="ru-RU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: скругленные углы 2"/>
          <p:cNvSpPr/>
          <p:nvPr/>
        </p:nvSpPr>
        <p:spPr>
          <a:xfrm>
            <a:off x="955044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Привлечь инвестиции для масштабирования проекта.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Стрелка: вправо 4"/>
          <p:cNvSpPr/>
          <p:nvPr/>
        </p:nvSpPr>
        <p:spPr>
          <a:xfrm>
            <a:off x="8297280" y="5122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4" name="Прямоугольник: скругленные углы 6"/>
          <p:cNvSpPr/>
          <p:nvPr/>
        </p:nvSpPr>
        <p:spPr>
          <a:xfrm>
            <a:off x="604512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Провести тестирование на 50-ти пользователях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Стрелка: вправо 8"/>
          <p:cNvSpPr/>
          <p:nvPr/>
        </p:nvSpPr>
        <p:spPr>
          <a:xfrm>
            <a:off x="4809240" y="5122440"/>
            <a:ext cx="1074960" cy="702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6" name="Прямоугольник: скругленные углы 10"/>
          <p:cNvSpPr/>
          <p:nvPr/>
        </p:nvSpPr>
        <p:spPr>
          <a:xfrm>
            <a:off x="2540160" y="4631400"/>
            <a:ext cx="2107800" cy="1811520"/>
          </a:xfrm>
          <a:prstGeom prst="roundRect">
            <a:avLst>
              <a:gd name="adj" fmla="val 16667"/>
            </a:avLst>
          </a:prstGeom>
          <a:solidFill>
            <a:srgbClr val="191B6E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1800" b="0" strike="noStrike" spc="-1">
                <a:solidFill>
                  <a:schemeClr val="lt1"/>
                </a:solidFill>
                <a:latin typeface="Calibri"/>
                <a:ea typeface="Calibri"/>
              </a:rPr>
              <a:t>Запуск MVP через 2 месяца работы нашего ресурса.</a:t>
            </a:r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TextBox 12"/>
          <p:cNvSpPr/>
          <p:nvPr/>
        </p:nvSpPr>
        <p:spPr>
          <a:xfrm>
            <a:off x="558720" y="965160"/>
            <a:ext cx="135126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numCol="1" spcCol="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9600" b="1" strike="noStrike" spc="-1">
                <a:solidFill>
                  <a:schemeClr val="lt1"/>
                </a:solidFill>
                <a:latin typeface="Times New Roman"/>
                <a:ea typeface="Calibri"/>
              </a:rPr>
              <a:t>Дальнейшие шаги</a:t>
            </a:r>
            <a:endParaRPr lang="ru-RU" sz="9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/>
          <p:nvPr/>
        </p:nvSpPr>
        <p:spPr>
          <a:xfrm>
            <a:off x="837720" y="413784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Суть проблемы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1"/>
          <p:cNvSpPr/>
          <p:nvPr/>
        </p:nvSpPr>
        <p:spPr>
          <a:xfrm>
            <a:off x="83772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1041120" y="5602680"/>
            <a:ext cx="1314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1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1615680" y="5470200"/>
            <a:ext cx="338040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Трудности создателей контента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1615680" y="631764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Создание мультиязычного контента затруднено.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Shape 5"/>
          <p:cNvSpPr/>
          <p:nvPr/>
        </p:nvSpPr>
        <p:spPr>
          <a:xfrm>
            <a:off x="523584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5399640" y="5594040"/>
            <a:ext cx="2106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2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7"/>
          <p:cNvSpPr/>
          <p:nvPr/>
        </p:nvSpPr>
        <p:spPr>
          <a:xfrm>
            <a:off x="6013440" y="5470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Подростки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8"/>
          <p:cNvSpPr/>
          <p:nvPr/>
        </p:nvSpPr>
        <p:spPr>
          <a:xfrm>
            <a:off x="6013440" y="596592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Хотят экспериментировать, но бюджет ограничен.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Shape 9"/>
          <p:cNvSpPr/>
          <p:nvPr/>
        </p:nvSpPr>
        <p:spPr>
          <a:xfrm>
            <a:off x="9633960" y="547020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 10"/>
          <p:cNvSpPr/>
          <p:nvPr/>
        </p:nvSpPr>
        <p:spPr>
          <a:xfrm>
            <a:off x="9794520" y="5594040"/>
            <a:ext cx="2163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 defTabSz="914400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D9E1FF"/>
                </a:solidFill>
                <a:latin typeface="Syne Bold"/>
                <a:ea typeface="Syne Bold"/>
              </a:rPr>
              <a:t>3</a:t>
            </a:r>
            <a:endParaRPr lang="ru-RU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10411560" y="5470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Малые студии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2"/>
          <p:cNvSpPr/>
          <p:nvPr/>
        </p:nvSpPr>
        <p:spPr>
          <a:xfrm>
            <a:off x="10411560" y="5965920"/>
            <a:ext cx="3380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Не могут позволить себе дорогую озвучку.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Picture 2" descr="Бизнесмен, вытягивающий блок из башни Дженга"/>
          <p:cNvPicPr/>
          <p:nvPr/>
        </p:nvPicPr>
        <p:blipFill>
          <a:blip r:embed="rId3"/>
          <a:srcRect t="30106" b="30106"/>
          <a:stretch/>
        </p:blipFill>
        <p:spPr>
          <a:xfrm>
            <a:off x="0" y="-4680"/>
            <a:ext cx="14630040" cy="3878640"/>
          </a:xfrm>
          <a:prstGeom prst="rect">
            <a:avLst/>
          </a:prstGeom>
          <a:ln w="0">
            <a:noFill/>
          </a:ln>
          <a:effectLst>
            <a:softEdge rad="317520"/>
          </a:effectLst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0"/>
          <p:cNvSpPr/>
          <p:nvPr/>
        </p:nvSpPr>
        <p:spPr>
          <a:xfrm>
            <a:off x="1563582" y="463357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l"/>
            <a:r>
              <a:rPr lang="ru-RU" sz="4400" b="1" i="0" dirty="0">
                <a:solidFill>
                  <a:schemeClr val="bg1"/>
                </a:solidFill>
                <a:effectLst/>
                <a:latin typeface="ui-sans-serif"/>
              </a:rPr>
              <a:t>Распределение долей рынка среди аналогов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878683C-3B82-F1E2-E11B-B2424F15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857" y="3077468"/>
            <a:ext cx="6427850" cy="35995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DC4E365-2316-6599-4EFC-54C7D3B4F87B}"/>
              </a:ext>
            </a:extLst>
          </p:cNvPr>
          <p:cNvSpPr/>
          <p:nvPr/>
        </p:nvSpPr>
        <p:spPr>
          <a:xfrm>
            <a:off x="602215" y="5289919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Descripte</a:t>
            </a: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3014336-4CA5-100C-17A1-004445A891A2}"/>
              </a:ext>
            </a:extLst>
          </p:cNvPr>
          <p:cNvSpPr/>
          <p:nvPr/>
        </p:nvSpPr>
        <p:spPr>
          <a:xfrm>
            <a:off x="602215" y="5631629"/>
            <a:ext cx="3162419" cy="1106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Text-to-Speech, редактирование аудио/видео через текст. Цена: 1,200–3,000 руб./мес. Преимущества: удобен для начинающих. Недостатки: нет качественного липсинка. Комиссия: 15%.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64B95FA-A733-E5D0-B53F-59CD89C6F384}"/>
              </a:ext>
            </a:extLst>
          </p:cNvPr>
          <p:cNvSpPr/>
          <p:nvPr/>
        </p:nvSpPr>
        <p:spPr>
          <a:xfrm>
            <a:off x="602215" y="1897791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Synthesia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2BE732C-8D9C-8030-4BE5-A6FADB1F2645}"/>
              </a:ext>
            </a:extLst>
          </p:cNvPr>
          <p:cNvSpPr/>
          <p:nvPr/>
        </p:nvSpPr>
        <p:spPr>
          <a:xfrm>
            <a:off x="602215" y="2239501"/>
            <a:ext cx="316241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Генерация видео с AI-аватарами. Цена: 4,000+ руб./мес. Преимущества: высокий уровень кастомизации. Недостатки: нет поддержки реальных лиц. Комиссия: 12%.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8A3E333-CD08-CB7E-E635-79F9F0436839}"/>
              </a:ext>
            </a:extLst>
          </p:cNvPr>
          <p:cNvSpPr/>
          <p:nvPr/>
        </p:nvSpPr>
        <p:spPr>
          <a:xfrm>
            <a:off x="10967285" y="1850409"/>
            <a:ext cx="1796891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Adobe Premiere Pro</a:t>
            </a: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31332F7-0027-03E9-3091-B5B13B02841E}"/>
              </a:ext>
            </a:extLst>
          </p:cNvPr>
          <p:cNvSpPr/>
          <p:nvPr/>
        </p:nvSpPr>
        <p:spPr>
          <a:xfrm>
            <a:off x="10967285" y="2192119"/>
            <a:ext cx="316241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Профессиональный видеомонтаж, перевод и озвучка. Цена: 13,000+ руб./мес. Преимущества: профессиональный уровень. Недостатки: сложный интерфейс. Комиссия: 20%.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C3F3069-16DC-36C8-1FA4-CDAAE59A1804}"/>
              </a:ext>
            </a:extLst>
          </p:cNvPr>
          <p:cNvSpPr/>
          <p:nvPr/>
        </p:nvSpPr>
        <p:spPr>
          <a:xfrm>
            <a:off x="10967285" y="5319581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Runway ML</a:t>
            </a: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FC3A4E-545F-69CD-5EB9-E463DB28BC25}"/>
              </a:ext>
            </a:extLst>
          </p:cNvPr>
          <p:cNvSpPr/>
          <p:nvPr/>
        </p:nvSpPr>
        <p:spPr>
          <a:xfrm>
            <a:off x="10967285" y="5661291"/>
            <a:ext cx="3162419" cy="885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Генерация видео и анимаций с использованием AI. Цена: 5,000–15,000 руб./мес. Преимущества: инновационные AI-инструменты. Недостатки: (требуется дополнительная информация).</a:t>
            </a:r>
            <a:endParaRPr lang="en-US" sz="1600" dirty="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6324120" y="1723320"/>
            <a:ext cx="6694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Портрет пользователя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6324120" y="2786400"/>
            <a:ext cx="7468200" cy="1739880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6563520" y="30258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Подросток (B2C)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6563520" y="3521160"/>
            <a:ext cx="6989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Андрей, 15 лет. Хочет уникальный контент, но ограничен бюджет.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Shape 4"/>
          <p:cNvSpPr/>
          <p:nvPr/>
        </p:nvSpPr>
        <p:spPr>
          <a:xfrm>
            <a:off x="6324120" y="4766040"/>
            <a:ext cx="7468200" cy="1739880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 5"/>
          <p:cNvSpPr/>
          <p:nvPr/>
        </p:nvSpPr>
        <p:spPr>
          <a:xfrm>
            <a:off x="6563520" y="5005440"/>
            <a:ext cx="290988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Малая студия (B2B)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6"/>
          <p:cNvSpPr/>
          <p:nvPr/>
        </p:nvSpPr>
        <p:spPr>
          <a:xfrm>
            <a:off x="6563520" y="5500800"/>
            <a:ext cx="69894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Анна, 30 лет. Нужна быстрая адаптация видео для международной аудитории.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6324120" y="18010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Syne Bold"/>
                <a:ea typeface="Syne Bold"/>
              </a:rPr>
              <a:t>Бизнес-модель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"/>
          <p:cNvSpPr/>
          <p:nvPr/>
        </p:nvSpPr>
        <p:spPr>
          <a:xfrm>
            <a:off x="632412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Ценностное предложение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2"/>
          <p:cNvSpPr/>
          <p:nvPr/>
        </p:nvSpPr>
        <p:spPr>
          <a:xfrm>
            <a:off x="6324120" y="4513320"/>
            <a:ext cx="224964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Переозвучка с липсинком, выбор голоса, перевод на 3 языка.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3"/>
          <p:cNvSpPr/>
          <p:nvPr/>
        </p:nvSpPr>
        <p:spPr>
          <a:xfrm>
            <a:off x="8933400" y="3665880"/>
            <a:ext cx="224964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Клиентские сегменты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4"/>
          <p:cNvSpPr/>
          <p:nvPr/>
        </p:nvSpPr>
        <p:spPr>
          <a:xfrm>
            <a:off x="8933400" y="4513320"/>
            <a:ext cx="2249640" cy="11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Подростки, студии, образовательные организации.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5"/>
          <p:cNvSpPr/>
          <p:nvPr/>
        </p:nvSpPr>
        <p:spPr>
          <a:xfrm>
            <a:off x="11542320" y="3665880"/>
            <a:ext cx="225000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Источники дохода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6"/>
          <p:cNvSpPr/>
          <p:nvPr/>
        </p:nvSpPr>
        <p:spPr>
          <a:xfrm>
            <a:off x="11542320" y="4513320"/>
            <a:ext cx="225000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Freemium, подписка (990 ₽/мес.), профессиональный тариф (2,990 ₽/мес.).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872080"/>
          </a:xfrm>
          <a:prstGeom prst="rect">
            <a:avLst/>
          </a:prstGeom>
          <a:ln w="0">
            <a:noFill/>
          </a:ln>
        </p:spPr>
      </p:pic>
      <p:sp>
        <p:nvSpPr>
          <p:cNvPr id="104" name="Text 0"/>
          <p:cNvSpPr/>
          <p:nvPr/>
        </p:nvSpPr>
        <p:spPr>
          <a:xfrm>
            <a:off x="804240" y="3504600"/>
            <a:ext cx="5406840" cy="67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301"/>
              </a:lnSpc>
              <a:tabLst>
                <a:tab pos="0" algn="l"/>
              </a:tabLst>
            </a:pPr>
            <a:r>
              <a:rPr lang="en-US" sz="4250" b="1" strike="noStrike" spc="-1">
                <a:solidFill>
                  <a:srgbClr val="FFFFFF"/>
                </a:solidFill>
                <a:latin typeface="Syne Bold"/>
                <a:ea typeface="Syne Bold"/>
              </a:rPr>
              <a:t>MVP за 2 месяца</a:t>
            </a:r>
            <a:endParaRPr lang="ru-RU" sz="4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Image 1" descr="preencoded.png"/>
          <p:cNvPicPr/>
          <p:nvPr/>
        </p:nvPicPr>
        <p:blipFill>
          <a:blip r:embed="rId4"/>
          <a:stretch/>
        </p:blipFill>
        <p:spPr>
          <a:xfrm>
            <a:off x="8042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06" name="Text 1"/>
          <p:cNvSpPr/>
          <p:nvPr/>
        </p:nvSpPr>
        <p:spPr>
          <a:xfrm>
            <a:off x="10339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Месяц 1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2"/>
          <p:cNvSpPr/>
          <p:nvPr/>
        </p:nvSpPr>
        <p:spPr>
          <a:xfrm>
            <a:off x="1033920" y="6264720"/>
            <a:ext cx="388044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Базовый API, </a:t>
            </a: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перевод (</a:t>
            </a: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English,Russian,Spanish</a:t>
            </a: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),</a:t>
            </a: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 UI с 3 голосами.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2" descr="preencoded.png"/>
          <p:cNvPicPr/>
          <p:nvPr/>
        </p:nvPicPr>
        <p:blipFill>
          <a:blip r:embed="rId5"/>
          <a:stretch/>
        </p:blipFill>
        <p:spPr>
          <a:xfrm>
            <a:off x="514476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09" name="Text 3"/>
          <p:cNvSpPr/>
          <p:nvPr/>
        </p:nvSpPr>
        <p:spPr>
          <a:xfrm>
            <a:off x="537444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Месяц 2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5374440" y="6264720"/>
            <a:ext cx="388080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Обучение TTS, простой липсинк, тестирование на 50 пользователях.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Image 3" descr="preencoded.png"/>
          <p:cNvPicPr/>
          <p:nvPr/>
        </p:nvPicPr>
        <p:blipFill>
          <a:blip r:embed="rId6"/>
          <a:stretch/>
        </p:blipFill>
        <p:spPr>
          <a:xfrm>
            <a:off x="94856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12" name="Text 5"/>
          <p:cNvSpPr/>
          <p:nvPr/>
        </p:nvSpPr>
        <p:spPr>
          <a:xfrm>
            <a:off x="97153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После MVP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6"/>
          <p:cNvSpPr/>
          <p:nvPr/>
        </p:nvSpPr>
        <p:spPr>
          <a:xfrm>
            <a:off x="9715320" y="6264720"/>
            <a:ext cx="3880800" cy="110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D9E1FF"/>
                </a:solidFill>
                <a:latin typeface="arial"/>
                <a:ea typeface="arial"/>
              </a:rPr>
              <a:t>Расширение языков, добавление новых голосов, улучшение липсинка.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414720" y="7531560"/>
            <a:ext cx="138006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800" b="0" i="1" strike="noStrike" spc="-1">
                <a:solidFill>
                  <a:srgbClr val="D1D5DB"/>
                </a:solidFill>
                <a:latin typeface="ui-sans-serif"/>
              </a:rPr>
              <a:t>Пример использования: </a:t>
            </a:r>
            <a:r>
              <a:rPr lang="ru-RU" sz="1800" b="0" strike="noStrike" spc="-1">
                <a:solidFill>
                  <a:srgbClr val="D1D5DB"/>
                </a:solidFill>
                <a:latin typeface="ui-sans-serif"/>
              </a:rPr>
              <a:t>Школьник Андрей Петров создает оригинальный ролик для ВК, используя свой голос и автоматический перевод.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872080"/>
          </a:xfrm>
          <a:prstGeom prst="rect">
            <a:avLst/>
          </a:prstGeom>
          <a:ln w="0">
            <a:noFill/>
          </a:ln>
        </p:spPr>
      </p:pic>
      <p:sp>
        <p:nvSpPr>
          <p:cNvPr id="116" name="Text 0"/>
          <p:cNvSpPr/>
          <p:nvPr/>
        </p:nvSpPr>
        <p:spPr>
          <a:xfrm>
            <a:off x="804240" y="3504600"/>
            <a:ext cx="5406840" cy="67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301"/>
              </a:lnSpc>
              <a:tabLst>
                <a:tab pos="0" algn="l"/>
              </a:tabLst>
            </a:pPr>
            <a:r>
              <a:rPr lang="ru-RU" sz="4250" b="1" strike="noStrike" spc="-1">
                <a:solidFill>
                  <a:srgbClr val="FFFFFF"/>
                </a:solidFill>
                <a:latin typeface="Syne Bold"/>
                <a:ea typeface="Syne Bold"/>
              </a:rPr>
              <a:t>Размер рынка</a:t>
            </a:r>
            <a:endParaRPr lang="ru-RU" sz="4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Image 1" descr="preencoded.png"/>
          <p:cNvPicPr/>
          <p:nvPr/>
        </p:nvPicPr>
        <p:blipFill>
          <a:blip r:embed="rId4"/>
          <a:stretch/>
        </p:blipFill>
        <p:spPr>
          <a:xfrm>
            <a:off x="8042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18" name="Text 1"/>
          <p:cNvSpPr/>
          <p:nvPr/>
        </p:nvSpPr>
        <p:spPr>
          <a:xfrm>
            <a:off x="10339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TAM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1033920" y="6264720"/>
            <a:ext cx="388044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Глобальный рынок создания цифрового контента (~50 млрд ₽).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Image 2" descr="preencoded.png"/>
          <p:cNvPicPr/>
          <p:nvPr/>
        </p:nvPicPr>
        <p:blipFill>
          <a:blip r:embed="rId5"/>
          <a:stretch/>
        </p:blipFill>
        <p:spPr>
          <a:xfrm>
            <a:off x="514476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21" name="Text 3"/>
          <p:cNvSpPr/>
          <p:nvPr/>
        </p:nvSpPr>
        <p:spPr>
          <a:xfrm>
            <a:off x="537444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SAM 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5374440" y="6264720"/>
            <a:ext cx="3880800" cy="73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Рынок переозвучки и перевода видео (~5 млрд ₽).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 3" descr="preencoded.png"/>
          <p:cNvPicPr/>
          <p:nvPr/>
        </p:nvPicPr>
        <p:blipFill>
          <a:blip r:embed="rId6"/>
          <a:stretch/>
        </p:blipFill>
        <p:spPr>
          <a:xfrm>
            <a:off x="9485640" y="4525200"/>
            <a:ext cx="4340160" cy="918720"/>
          </a:xfrm>
          <a:prstGeom prst="rect">
            <a:avLst/>
          </a:prstGeom>
          <a:ln w="0">
            <a:noFill/>
          </a:ln>
        </p:spPr>
      </p:pic>
      <p:sp>
        <p:nvSpPr>
          <p:cNvPr id="124" name="Text 5"/>
          <p:cNvSpPr/>
          <p:nvPr/>
        </p:nvSpPr>
        <p:spPr>
          <a:xfrm>
            <a:off x="9715320" y="5788800"/>
            <a:ext cx="27032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65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D9E1FF"/>
                </a:solidFill>
                <a:latin typeface="Syne Bold"/>
                <a:ea typeface="Syne Bold"/>
              </a:rPr>
              <a:t>SOM</a:t>
            </a:r>
            <a:endParaRPr lang="ru-RU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9715320" y="6264720"/>
            <a:ext cx="3880800" cy="110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Подростки и малые студии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>
                <a:solidFill>
                  <a:srgbClr val="D9E1FF"/>
                </a:solidFill>
                <a:latin typeface="arial"/>
                <a:ea typeface="arial"/>
              </a:rPr>
              <a:t>(~1 млрд ₽).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13"/>
          <p:cNvSpPr/>
          <p:nvPr/>
        </p:nvSpPr>
        <p:spPr>
          <a:xfrm>
            <a:off x="414720" y="7531560"/>
            <a:ext cx="138006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800" b="0" i="1" strike="noStrike" spc="-1">
                <a:solidFill>
                  <a:srgbClr val="D1D5DB"/>
                </a:solidFill>
                <a:latin typeface="ui-sans-serif"/>
              </a:rPr>
              <a:t>Тренды рынка: Рост спроса на креативные инструменты среди молодежи, увеличение производства международного контента.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0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1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Главная страница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2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Регистрация/вход, видеоролик, "Попробуй бесплатно".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Инструментарий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Загрузка видео, выбор языка, выбор голоса.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5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D9E1FF"/>
                </a:solidFill>
                <a:latin typeface="Syne Bold"/>
                <a:ea typeface="Syne Bold"/>
              </a:rPr>
              <a:t>Личные ролики</a:t>
            </a:r>
            <a:endParaRPr lang="ru-RU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r>
              <a:rPr lang="en-US" sz="1850" b="0" strike="noStrike" spc="-1">
                <a:solidFill>
                  <a:srgbClr val="D9E1FF"/>
                </a:solidFill>
                <a:latin typeface="arial"/>
                <a:ea typeface="arial"/>
              </a:rPr>
              <a:t>Профиль с роликами, публикация, скачивание</a:t>
            </a:r>
            <a:r>
              <a:rPr lang="ru-RU" sz="1850" b="0" strike="noStrike" spc="-1">
                <a:solidFill>
                  <a:srgbClr val="D9E1FF"/>
                </a:solidFill>
                <a:latin typeface="arial"/>
                <a:ea typeface="arial"/>
              </a:rPr>
              <a:t>, чат. </a:t>
            </a:r>
            <a:endParaRPr lang="ru-RU" sz="18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13"/>
          <p:cNvSpPr/>
          <p:nvPr/>
        </p:nvSpPr>
        <p:spPr>
          <a:xfrm>
            <a:off x="837720" y="148248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5499"/>
              </a:lnSpc>
              <a:tabLst>
                <a:tab pos="0" algn="l"/>
              </a:tabLst>
            </a:pPr>
            <a:r>
              <a:rPr lang="ru-RU" sz="4400" b="1" strike="noStrike" spc="-1">
                <a:solidFill>
                  <a:srgbClr val="FFFFFF"/>
                </a:solidFill>
                <a:latin typeface="Calibri"/>
                <a:ea typeface="Syne Bold"/>
              </a:rPr>
              <a:t>Предполагаемая страницы 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17"/>
          <p:cNvSpPr/>
          <p:nvPr/>
        </p:nvSpPr>
        <p:spPr>
          <a:xfrm>
            <a:off x="9507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18"/>
          <p:cNvSpPr/>
          <p:nvPr/>
        </p:nvSpPr>
        <p:spPr>
          <a:xfrm>
            <a:off x="95076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 19"/>
          <p:cNvSpPr/>
          <p:nvPr/>
        </p:nvSpPr>
        <p:spPr>
          <a:xfrm>
            <a:off x="538884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20"/>
          <p:cNvSpPr/>
          <p:nvPr/>
        </p:nvSpPr>
        <p:spPr>
          <a:xfrm>
            <a:off x="5388840" y="4434120"/>
            <a:ext cx="407844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21"/>
          <p:cNvSpPr/>
          <p:nvPr/>
        </p:nvSpPr>
        <p:spPr>
          <a:xfrm>
            <a:off x="9826560" y="39387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ts val="275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22"/>
          <p:cNvSpPr/>
          <p:nvPr/>
        </p:nvSpPr>
        <p:spPr>
          <a:xfrm>
            <a:off x="9826560" y="4434480"/>
            <a:ext cx="40788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ts val="2999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Рисунок 140"/>
          <p:cNvPicPr/>
          <p:nvPr/>
        </p:nvPicPr>
        <p:blipFill>
          <a:blip r:embed="rId3"/>
          <a:stretch/>
        </p:blipFill>
        <p:spPr>
          <a:xfrm>
            <a:off x="180000" y="2404800"/>
            <a:ext cx="14333040" cy="317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880</Words>
  <Application>Microsoft Office PowerPoint</Application>
  <PresentationFormat>Произвольный</PresentationFormat>
  <Paragraphs>155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12</vt:i4>
      </vt:variant>
      <vt:variant>
        <vt:lpstr>Заголовки слайдов</vt:lpstr>
      </vt:variant>
      <vt:variant>
        <vt:i4>16</vt:i4>
      </vt:variant>
    </vt:vector>
  </HeadingPairs>
  <TitlesOfParts>
    <vt:vector size="40" baseType="lpstr">
      <vt:lpstr>Arial</vt:lpstr>
      <vt:lpstr>Arial</vt:lpstr>
      <vt:lpstr>Arimo</vt:lpstr>
      <vt:lpstr>Calibri</vt:lpstr>
      <vt:lpstr>Raleway</vt:lpstr>
      <vt:lpstr>Roboto</vt:lpstr>
      <vt:lpstr>Roboto Medium</vt:lpstr>
      <vt:lpstr>Symbol</vt:lpstr>
      <vt:lpstr>Syne Bold</vt:lpstr>
      <vt:lpstr>Times New Roman</vt:lpstr>
      <vt:lpstr>ui-sans-serif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mary vasil</cp:lastModifiedBy>
  <cp:revision>197</cp:revision>
  <dcterms:created xsi:type="dcterms:W3CDTF">2025-03-02T11:33:45Z</dcterms:created>
  <dcterms:modified xsi:type="dcterms:W3CDTF">2025-03-10T13:17:54Z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Произвольный</vt:lpwstr>
  </property>
  <property fmtid="{D5CDD505-2E9C-101B-9397-08002B2CF9AE}" pid="4" name="Slides">
    <vt:i4>15</vt:i4>
  </property>
</Properties>
</file>